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 id="263" r:id="rId25"/>
    <p:sldId id="264" r:id="rId26"/>
    <p:sldId id="265" r:id="rId27"/>
    <p:sldId id="266" r:id="rId28"/>
    <p:sldId id="267" r:id="rId29"/>
    <p:sldId id="268" r:id="rId30"/>
    <p:sldId id="269" r:id="rId31"/>
    <p:sldId id="270" r:id="rId32"/>
    <p:sldId id="271" r:id="rId33"/>
    <p:sldId id="272" r:id="rId34"/>
    <p:sldId id="273" r:id="rId35"/>
    <p:sldId id="274" r:id="rId36"/>
    <p:sldId id="275" r:id="rId37"/>
    <p:sldId id="276"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Alegreya" charset="1" panose="00000500000000000000"/>
      <p:regular r:id="rId14"/>
    </p:embeddedFont>
    <p:embeddedFont>
      <p:font typeface="Alegreya Bold" charset="1" panose="00000800000000000000"/>
      <p:regular r:id="rId15"/>
    </p:embeddedFont>
    <p:embeddedFont>
      <p:font typeface="Alegreya Italics" charset="1" panose="00000500000000000000"/>
      <p:regular r:id="rId16"/>
    </p:embeddedFont>
    <p:embeddedFont>
      <p:font typeface="Alegreya Bold Italics" charset="1" panose="000008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25" Target="slides/slide8.xml" Type="http://schemas.openxmlformats.org/officeDocument/2006/relationships/slide"/><Relationship Id="rId26" Target="slides/slide9.xml" Type="http://schemas.openxmlformats.org/officeDocument/2006/relationships/slide"/><Relationship Id="rId27" Target="slides/slide10.xml" Type="http://schemas.openxmlformats.org/officeDocument/2006/relationships/slide"/><Relationship Id="rId28" Target="slides/slide11.xml" Type="http://schemas.openxmlformats.org/officeDocument/2006/relationships/slide"/><Relationship Id="rId29" Target="slides/slide12.xml" Type="http://schemas.openxmlformats.org/officeDocument/2006/relationships/slide"/><Relationship Id="rId3" Target="viewProps.xml" Type="http://schemas.openxmlformats.org/officeDocument/2006/relationships/viewProps"/><Relationship Id="rId30" Target="slides/slide13.xml" Type="http://schemas.openxmlformats.org/officeDocument/2006/relationships/slide"/><Relationship Id="rId31" Target="slides/slide14.xml" Type="http://schemas.openxmlformats.org/officeDocument/2006/relationships/slide"/><Relationship Id="rId32" Target="slides/slide15.xml" Type="http://schemas.openxmlformats.org/officeDocument/2006/relationships/slide"/><Relationship Id="rId33" Target="slides/slide16.xml" Type="http://schemas.openxmlformats.org/officeDocument/2006/relationships/slide"/><Relationship Id="rId34" Target="slides/slide17.xml" Type="http://schemas.openxmlformats.org/officeDocument/2006/relationships/slide"/><Relationship Id="rId35" Target="slides/slide18.xml" Type="http://schemas.openxmlformats.org/officeDocument/2006/relationships/slide"/><Relationship Id="rId36" Target="slides/slide19.xml" Type="http://schemas.openxmlformats.org/officeDocument/2006/relationships/slide"/><Relationship Id="rId37" Target="slides/slide20.xml" Type="http://schemas.openxmlformats.org/officeDocument/2006/relationships/slide"/><Relationship Id="rId38" Target="slides/slide2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562100" y="499163"/>
            <a:ext cx="13422789" cy="1555751"/>
          </a:xfrm>
          <a:prstGeom prst="rect">
            <a:avLst/>
          </a:prstGeom>
        </p:spPr>
        <p:txBody>
          <a:bodyPr anchor="t" rtlCol="false" tIns="0" lIns="0" bIns="0" rIns="0">
            <a:spAutoFit/>
          </a:bodyPr>
          <a:lstStyle/>
          <a:p>
            <a:pPr marL="0" indent="0" lvl="0">
              <a:lnSpc>
                <a:spcPts val="12739"/>
              </a:lnSpc>
              <a:spcBef>
                <a:spcPct val="0"/>
              </a:spcBef>
            </a:pPr>
            <a:r>
              <a:rPr lang="en-US" sz="9099">
                <a:solidFill>
                  <a:srgbClr val="FFFFFF"/>
                </a:solidFill>
                <a:latin typeface="Alegreya Bold"/>
              </a:rPr>
              <a:t>Housing Project</a:t>
            </a:r>
          </a:p>
        </p:txBody>
      </p:sp>
      <p:sp>
        <p:nvSpPr>
          <p:cNvPr name="TextBox 3" id="3"/>
          <p:cNvSpPr txBox="true"/>
          <p:nvPr/>
        </p:nvSpPr>
        <p:spPr>
          <a:xfrm rot="0">
            <a:off x="14166727" y="2665930"/>
            <a:ext cx="4121273" cy="1521773"/>
          </a:xfrm>
          <a:prstGeom prst="rect">
            <a:avLst/>
          </a:prstGeom>
        </p:spPr>
        <p:txBody>
          <a:bodyPr anchor="t" rtlCol="false" tIns="0" lIns="0" bIns="0" rIns="0">
            <a:spAutoFit/>
          </a:bodyPr>
          <a:lstStyle/>
          <a:p>
            <a:pPr>
              <a:lnSpc>
                <a:spcPts val="5664"/>
              </a:lnSpc>
            </a:pPr>
            <a:r>
              <a:rPr lang="en-US" sz="4045">
                <a:solidFill>
                  <a:srgbClr val="5271FF"/>
                </a:solidFill>
                <a:latin typeface="Roboto"/>
              </a:rPr>
              <a:t>Submitted by </a:t>
            </a:r>
          </a:p>
          <a:p>
            <a:pPr algn="l" marL="0" indent="0" lvl="0">
              <a:lnSpc>
                <a:spcPts val="6551"/>
              </a:lnSpc>
              <a:spcBef>
                <a:spcPct val="0"/>
              </a:spcBef>
            </a:pPr>
            <a:r>
              <a:rPr lang="en-US" sz="4679">
                <a:solidFill>
                  <a:srgbClr val="5271FF"/>
                </a:solidFill>
                <a:latin typeface="Roboto"/>
              </a:rPr>
              <a:t>Neha</a:t>
            </a:r>
          </a:p>
        </p:txBody>
      </p:sp>
      <p:pic>
        <p:nvPicPr>
          <p:cNvPr name="Picture 4" id="4"/>
          <p:cNvPicPr>
            <a:picLocks noChangeAspect="true"/>
          </p:cNvPicPr>
          <p:nvPr/>
        </p:nvPicPr>
        <p:blipFill>
          <a:blip r:embed="rId2"/>
          <a:srcRect l="0" t="38688" r="0" b="13033"/>
          <a:stretch>
            <a:fillRect/>
          </a:stretch>
        </p:blipFill>
        <p:spPr>
          <a:xfrm flipH="false" flipV="false" rot="0">
            <a:off x="201708" y="4185590"/>
            <a:ext cx="18288000" cy="5849275"/>
          </a:xfrm>
          <a:prstGeom prst="rect">
            <a:avLst/>
          </a:prstGeom>
        </p:spPr>
      </p:pic>
    </p:spTree>
  </p:cSld>
  <p:clrMapOvr>
    <a:masterClrMapping/>
  </p:clrMapOvr>
</p:sld>
</file>

<file path=ppt/slides/slide1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28700" y="981075"/>
            <a:ext cx="16521283" cy="8370551"/>
          </a:xfrm>
          <a:prstGeom prst="rect">
            <a:avLst/>
          </a:prstGeom>
        </p:spPr>
        <p:txBody>
          <a:bodyPr anchor="t" rtlCol="false" tIns="0" lIns="0" bIns="0" rIns="0">
            <a:spAutoFit/>
          </a:bodyPr>
          <a:lstStyle/>
          <a:p>
            <a:pPr marL="1004262" indent="-502131" lvl="1">
              <a:lnSpc>
                <a:spcPts val="6046"/>
              </a:lnSpc>
              <a:buFont typeface="Arial"/>
              <a:buChar char="•"/>
            </a:pPr>
            <a:r>
              <a:rPr lang="en-US" sz="4651">
                <a:solidFill>
                  <a:srgbClr val="FFFFFF"/>
                </a:solidFill>
                <a:latin typeface="Roboto"/>
              </a:rPr>
              <a:t>From the correlation plot, we can see the correlation of the target variable with each column with the values.</a:t>
            </a:r>
          </a:p>
          <a:p>
            <a:pPr marL="1004262" indent="-502131" lvl="1">
              <a:lnSpc>
                <a:spcPts val="6046"/>
              </a:lnSpc>
              <a:buFont typeface="Arial"/>
              <a:buChar char="•"/>
            </a:pPr>
            <a:r>
              <a:rPr lang="en-US" sz="4651">
                <a:solidFill>
                  <a:srgbClr val="FFFFFF"/>
                </a:solidFill>
                <a:latin typeface="Roboto"/>
              </a:rPr>
              <a:t>But the plot is soo messy that we are not able to read the information from the plot. </a:t>
            </a:r>
          </a:p>
          <a:p>
            <a:pPr marL="1004262" indent="-502131" lvl="1">
              <a:lnSpc>
                <a:spcPts val="6046"/>
              </a:lnSpc>
              <a:buFont typeface="Arial"/>
              <a:buChar char="•"/>
            </a:pPr>
            <a:r>
              <a:rPr lang="en-US" sz="4651">
                <a:solidFill>
                  <a:srgbClr val="FFFFFF"/>
                </a:solidFill>
                <a:latin typeface="Roboto"/>
              </a:rPr>
              <a:t>So we use a code sort values to get all the values in the form of a list.</a:t>
            </a:r>
          </a:p>
          <a:p>
            <a:pPr marL="1004262" indent="-502131" lvl="1">
              <a:lnSpc>
                <a:spcPts val="6046"/>
              </a:lnSpc>
              <a:buFont typeface="Arial"/>
              <a:buChar char="•"/>
            </a:pPr>
            <a:r>
              <a:rPr lang="en-US" sz="4651">
                <a:solidFill>
                  <a:srgbClr val="FFFFFF"/>
                </a:solidFill>
                <a:latin typeface="Roboto"/>
              </a:rPr>
              <a:t>  Now we can easily study the correlation of each column.</a:t>
            </a:r>
          </a:p>
          <a:p>
            <a:pPr marL="1004262" indent="-502131" lvl="1">
              <a:lnSpc>
                <a:spcPts val="6046"/>
              </a:lnSpc>
              <a:buFont typeface="Arial"/>
              <a:buChar char="•"/>
            </a:pPr>
            <a:r>
              <a:rPr lang="en-US" sz="4651">
                <a:solidFill>
                  <a:srgbClr val="FFFFFF"/>
                </a:solidFill>
                <a:latin typeface="Roboto"/>
              </a:rPr>
              <a:t>The variables which has correlation value less than 0.01 are weakly correlated, while the variables which has value more than 0.01 are strongly correlated with the SalePrice column.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645" t="0" r="9924" b="0"/>
          <a:stretch>
            <a:fillRect/>
          </a:stretch>
        </p:blipFill>
        <p:spPr>
          <a:xfrm flipH="false" flipV="false" rot="0">
            <a:off x="8962607" y="2834805"/>
            <a:ext cx="8980082" cy="6919685"/>
          </a:xfrm>
          <a:prstGeom prst="rect">
            <a:avLst/>
          </a:prstGeom>
        </p:spPr>
      </p:pic>
      <p:sp>
        <p:nvSpPr>
          <p:cNvPr name="TextBox 3" id="3"/>
          <p:cNvSpPr txBox="true"/>
          <p:nvPr/>
        </p:nvSpPr>
        <p:spPr>
          <a:xfrm rot="0">
            <a:off x="392206" y="2758605"/>
            <a:ext cx="7697446" cy="6081930"/>
          </a:xfrm>
          <a:prstGeom prst="rect">
            <a:avLst/>
          </a:prstGeom>
        </p:spPr>
        <p:txBody>
          <a:bodyPr anchor="t" rtlCol="false" tIns="0" lIns="0" bIns="0" rIns="0">
            <a:spAutoFit/>
          </a:bodyPr>
          <a:lstStyle/>
          <a:p>
            <a:pPr>
              <a:lnSpc>
                <a:spcPts val="5395"/>
              </a:lnSpc>
            </a:pPr>
            <a:r>
              <a:rPr lang="en-US" sz="3853">
                <a:solidFill>
                  <a:srgbClr val="FFFFFF"/>
                </a:solidFill>
                <a:latin typeface="Roboto"/>
              </a:rPr>
              <a:t>Here we have checked the skewness for each column of the dataset.</a:t>
            </a:r>
          </a:p>
          <a:p>
            <a:pPr>
              <a:lnSpc>
                <a:spcPts val="5395"/>
              </a:lnSpc>
            </a:pPr>
            <a:r>
              <a:rPr lang="en-US" sz="3853">
                <a:solidFill>
                  <a:srgbClr val="FFFFFF"/>
                </a:solidFill>
                <a:latin typeface="Roboto"/>
              </a:rPr>
              <a:t>Here we have the plot of the MSSubclass column, here we can see that all the curves carry skewness, not normally distributed.</a:t>
            </a:r>
          </a:p>
          <a:p>
            <a:pPr algn="l">
              <a:lnSpc>
                <a:spcPts val="5395"/>
              </a:lnSpc>
            </a:pPr>
            <a:r>
              <a:rPr lang="en-US" sz="3853">
                <a:solidFill>
                  <a:srgbClr val="FFFFFF"/>
                </a:solidFill>
                <a:latin typeface="Roboto"/>
              </a:rPr>
              <a:t>we will remove the skewness later on using the appropriate method.</a:t>
            </a:r>
          </a:p>
        </p:txBody>
      </p:sp>
      <p:sp>
        <p:nvSpPr>
          <p:cNvPr name="TextBox 4" id="4"/>
          <p:cNvSpPr txBox="true"/>
          <p:nvPr/>
        </p:nvSpPr>
        <p:spPr>
          <a:xfrm rot="0">
            <a:off x="2681568" y="245745"/>
            <a:ext cx="11152346" cy="1489710"/>
          </a:xfrm>
          <a:prstGeom prst="rect">
            <a:avLst/>
          </a:prstGeom>
        </p:spPr>
        <p:txBody>
          <a:bodyPr anchor="t" rtlCol="false" tIns="0" lIns="0" bIns="0" rIns="0">
            <a:spAutoFit/>
          </a:bodyPr>
          <a:lstStyle/>
          <a:p>
            <a:pPr marL="0" indent="0" lvl="0">
              <a:lnSpc>
                <a:spcPts val="12089"/>
              </a:lnSpc>
            </a:pPr>
            <a:r>
              <a:rPr lang="en-US" sz="9299">
                <a:solidFill>
                  <a:srgbClr val="5271FF"/>
                </a:solidFill>
                <a:latin typeface="Alegreya"/>
              </a:rPr>
              <a:t>Checking Skewness</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28700" y="3592974"/>
            <a:ext cx="7753116" cy="770666"/>
          </a:xfrm>
          <a:prstGeom prst="rect">
            <a:avLst/>
          </a:prstGeom>
        </p:spPr>
        <p:txBody>
          <a:bodyPr anchor="t" rtlCol="false" tIns="0" lIns="0" bIns="0" rIns="0">
            <a:spAutoFit/>
          </a:bodyPr>
          <a:lstStyle/>
          <a:p>
            <a:pPr marL="0" indent="0" lvl="0">
              <a:lnSpc>
                <a:spcPts val="6347"/>
              </a:lnSpc>
              <a:spcBef>
                <a:spcPct val="0"/>
              </a:spcBef>
            </a:pPr>
            <a:r>
              <a:rPr lang="en-US" sz="4533">
                <a:solidFill>
                  <a:srgbClr val="FFDE59"/>
                </a:solidFill>
                <a:latin typeface="Roboto Bold"/>
              </a:rPr>
              <a:t>Handling the missing values</a:t>
            </a:r>
          </a:p>
        </p:txBody>
      </p:sp>
      <p:sp>
        <p:nvSpPr>
          <p:cNvPr name="TextBox 3" id="3"/>
          <p:cNvSpPr txBox="true"/>
          <p:nvPr/>
        </p:nvSpPr>
        <p:spPr>
          <a:xfrm rot="0">
            <a:off x="10126191" y="3592984"/>
            <a:ext cx="6386056" cy="770656"/>
          </a:xfrm>
          <a:prstGeom prst="rect">
            <a:avLst/>
          </a:prstGeom>
        </p:spPr>
        <p:txBody>
          <a:bodyPr anchor="t" rtlCol="false" tIns="0" lIns="0" bIns="0" rIns="0">
            <a:spAutoFit/>
          </a:bodyPr>
          <a:lstStyle/>
          <a:p>
            <a:pPr marL="0" indent="0" lvl="0">
              <a:lnSpc>
                <a:spcPts val="6347"/>
              </a:lnSpc>
              <a:spcBef>
                <a:spcPct val="0"/>
              </a:spcBef>
            </a:pPr>
            <a:r>
              <a:rPr lang="en-US" sz="4534">
                <a:solidFill>
                  <a:srgbClr val="FFDE59"/>
                </a:solidFill>
                <a:latin typeface="Roboto Bold"/>
              </a:rPr>
              <a:t>Dropping the columns</a:t>
            </a:r>
          </a:p>
        </p:txBody>
      </p:sp>
      <p:sp>
        <p:nvSpPr>
          <p:cNvPr name="TextBox 4" id="4"/>
          <p:cNvSpPr txBox="true"/>
          <p:nvPr/>
        </p:nvSpPr>
        <p:spPr>
          <a:xfrm rot="0">
            <a:off x="2181029" y="522392"/>
            <a:ext cx="13944992" cy="1537038"/>
          </a:xfrm>
          <a:prstGeom prst="rect">
            <a:avLst/>
          </a:prstGeom>
        </p:spPr>
        <p:txBody>
          <a:bodyPr anchor="t" rtlCol="false" tIns="0" lIns="0" bIns="0" rIns="0">
            <a:spAutoFit/>
          </a:bodyPr>
          <a:lstStyle/>
          <a:p>
            <a:pPr algn="ctr" marL="0" indent="0" lvl="0">
              <a:lnSpc>
                <a:spcPts val="12315"/>
              </a:lnSpc>
            </a:pPr>
            <a:r>
              <a:rPr lang="en-US" sz="9473">
                <a:solidFill>
                  <a:srgbClr val="5271FF"/>
                </a:solidFill>
                <a:latin typeface="Alegreya"/>
              </a:rPr>
              <a:t>Data Cleaning</a:t>
            </a:r>
          </a:p>
        </p:txBody>
      </p:sp>
      <p:sp>
        <p:nvSpPr>
          <p:cNvPr name="TextBox 5" id="5"/>
          <p:cNvSpPr txBox="true"/>
          <p:nvPr/>
        </p:nvSpPr>
        <p:spPr>
          <a:xfrm rot="0">
            <a:off x="1028700" y="5057775"/>
            <a:ext cx="6604513" cy="4191752"/>
          </a:xfrm>
          <a:prstGeom prst="rect">
            <a:avLst/>
          </a:prstGeom>
        </p:spPr>
        <p:txBody>
          <a:bodyPr anchor="t" rtlCol="false" tIns="0" lIns="0" bIns="0" rIns="0">
            <a:spAutoFit/>
          </a:bodyPr>
          <a:lstStyle/>
          <a:p>
            <a:pPr marL="0" indent="0" lvl="0">
              <a:lnSpc>
                <a:spcPts val="5523"/>
              </a:lnSpc>
              <a:spcBef>
                <a:spcPct val="0"/>
              </a:spcBef>
            </a:pPr>
            <a:r>
              <a:rPr lang="en-US" sz="3945">
                <a:solidFill>
                  <a:srgbClr val="FFFFFF"/>
                </a:solidFill>
                <a:latin typeface="Roboto"/>
              </a:rPr>
              <a:t>As we have already  seen that we have many missing values in our dataset, So we  have treated the missing values using median because our dataset  carry skewness.</a:t>
            </a:r>
          </a:p>
        </p:txBody>
      </p:sp>
      <p:sp>
        <p:nvSpPr>
          <p:cNvPr name="TextBox 6" id="6"/>
          <p:cNvSpPr txBox="true"/>
          <p:nvPr/>
        </p:nvSpPr>
        <p:spPr>
          <a:xfrm rot="0">
            <a:off x="10365651" y="5067300"/>
            <a:ext cx="6458401" cy="4935221"/>
          </a:xfrm>
          <a:prstGeom prst="rect">
            <a:avLst/>
          </a:prstGeom>
        </p:spPr>
        <p:txBody>
          <a:bodyPr anchor="t" rtlCol="false" tIns="0" lIns="0" bIns="0" rIns="0">
            <a:spAutoFit/>
          </a:bodyPr>
          <a:lstStyle/>
          <a:p>
            <a:pPr marL="0" indent="0" lvl="0">
              <a:lnSpc>
                <a:spcPts val="5599"/>
              </a:lnSpc>
              <a:spcBef>
                <a:spcPct val="0"/>
              </a:spcBef>
            </a:pPr>
            <a:r>
              <a:rPr lang="en-US" sz="3999">
                <a:solidFill>
                  <a:srgbClr val="FFFFFF"/>
                </a:solidFill>
                <a:latin typeface="Roboto"/>
              </a:rPr>
              <a:t>So now we are dropping the highly negatively correlated columns from our dataset .The columns are OverallCond, YearBuilt, BsmtUnf, EnclosedPorch, YrSold, GarageYrBlt.</a:t>
            </a:r>
          </a:p>
        </p:txBody>
      </p:sp>
      <p:sp>
        <p:nvSpPr>
          <p:cNvPr name="AutoShape 7" id="7"/>
          <p:cNvSpPr/>
          <p:nvPr/>
        </p:nvSpPr>
        <p:spPr>
          <a:xfrm rot="5399999">
            <a:off x="8159832" y="7995174"/>
            <a:ext cx="1977861" cy="0"/>
          </a:xfrm>
          <a:prstGeom prst="line">
            <a:avLst/>
          </a:prstGeom>
          <a:ln cap="rnd" w="9525">
            <a:solidFill>
              <a:srgbClr val="494F56"/>
            </a:solidFill>
            <a:prstDash val="solid"/>
            <a:headEnd type="none" len="sm" w="sm"/>
            <a:tailEnd type="none" len="sm" w="sm"/>
          </a:ln>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804582" y="923925"/>
            <a:ext cx="7753116" cy="868456"/>
          </a:xfrm>
          <a:prstGeom prst="rect">
            <a:avLst/>
          </a:prstGeom>
        </p:spPr>
        <p:txBody>
          <a:bodyPr anchor="t" rtlCol="false" tIns="0" lIns="0" bIns="0" rIns="0">
            <a:spAutoFit/>
          </a:bodyPr>
          <a:lstStyle/>
          <a:p>
            <a:pPr algn="ctr" marL="0" indent="0" lvl="0">
              <a:lnSpc>
                <a:spcPts val="7047"/>
              </a:lnSpc>
              <a:spcBef>
                <a:spcPct val="0"/>
              </a:spcBef>
            </a:pPr>
            <a:r>
              <a:rPr lang="en-US" sz="5033">
                <a:solidFill>
                  <a:srgbClr val="FFDE59"/>
                </a:solidFill>
                <a:latin typeface="Roboto Bold"/>
              </a:rPr>
              <a:t>Label Encoding</a:t>
            </a:r>
          </a:p>
        </p:txBody>
      </p:sp>
      <p:sp>
        <p:nvSpPr>
          <p:cNvPr name="TextBox 3" id="3"/>
          <p:cNvSpPr txBox="true"/>
          <p:nvPr/>
        </p:nvSpPr>
        <p:spPr>
          <a:xfrm rot="0">
            <a:off x="10437997" y="923925"/>
            <a:ext cx="6386056" cy="868446"/>
          </a:xfrm>
          <a:prstGeom prst="rect">
            <a:avLst/>
          </a:prstGeom>
        </p:spPr>
        <p:txBody>
          <a:bodyPr anchor="t" rtlCol="false" tIns="0" lIns="0" bIns="0" rIns="0">
            <a:spAutoFit/>
          </a:bodyPr>
          <a:lstStyle/>
          <a:p>
            <a:pPr marL="0" indent="0" lvl="0">
              <a:lnSpc>
                <a:spcPts val="7047"/>
              </a:lnSpc>
              <a:spcBef>
                <a:spcPct val="0"/>
              </a:spcBef>
            </a:pPr>
            <a:r>
              <a:rPr lang="en-US" sz="5034">
                <a:solidFill>
                  <a:srgbClr val="FFDE59"/>
                </a:solidFill>
                <a:latin typeface="Roboto Bold"/>
              </a:rPr>
              <a:t>Removing outliers</a:t>
            </a:r>
          </a:p>
        </p:txBody>
      </p:sp>
      <p:sp>
        <p:nvSpPr>
          <p:cNvPr name="TextBox 4" id="4"/>
          <p:cNvSpPr txBox="true"/>
          <p:nvPr/>
        </p:nvSpPr>
        <p:spPr>
          <a:xfrm rot="0">
            <a:off x="1028700" y="2996019"/>
            <a:ext cx="6604513" cy="5003917"/>
          </a:xfrm>
          <a:prstGeom prst="rect">
            <a:avLst/>
          </a:prstGeom>
        </p:spPr>
        <p:txBody>
          <a:bodyPr anchor="t" rtlCol="false" tIns="0" lIns="0" bIns="0" rIns="0">
            <a:spAutoFit/>
          </a:bodyPr>
          <a:lstStyle/>
          <a:p>
            <a:pPr marL="0" indent="0" lvl="0">
              <a:lnSpc>
                <a:spcPts val="6643"/>
              </a:lnSpc>
              <a:spcBef>
                <a:spcPct val="0"/>
              </a:spcBef>
            </a:pPr>
            <a:r>
              <a:rPr lang="en-US" sz="4745">
                <a:solidFill>
                  <a:srgbClr val="FFFFFF"/>
                </a:solidFill>
                <a:latin typeface="Roboto"/>
              </a:rPr>
              <a:t>We have many columns present in string format So we have changed them in integer format by applying Label Encoding on it.</a:t>
            </a:r>
          </a:p>
        </p:txBody>
      </p:sp>
      <p:sp>
        <p:nvSpPr>
          <p:cNvPr name="TextBox 5" id="5"/>
          <p:cNvSpPr txBox="true"/>
          <p:nvPr/>
        </p:nvSpPr>
        <p:spPr>
          <a:xfrm rot="0">
            <a:off x="10365651" y="2854138"/>
            <a:ext cx="6458401" cy="7061201"/>
          </a:xfrm>
          <a:prstGeom prst="rect">
            <a:avLst/>
          </a:prstGeom>
        </p:spPr>
        <p:txBody>
          <a:bodyPr anchor="t" rtlCol="false" tIns="0" lIns="0" bIns="0" rIns="0">
            <a:spAutoFit/>
          </a:bodyPr>
          <a:lstStyle/>
          <a:p>
            <a:pPr>
              <a:lnSpc>
                <a:spcPts val="5599"/>
              </a:lnSpc>
            </a:pPr>
            <a:r>
              <a:rPr lang="en-US" sz="3999">
                <a:solidFill>
                  <a:srgbClr val="FFFFFF"/>
                </a:solidFill>
                <a:latin typeface="Roboto"/>
              </a:rPr>
              <a:t>From the univariate and bivariate analysis, we have seen that many outliers are present in many columns.</a:t>
            </a:r>
          </a:p>
          <a:p>
            <a:pPr marL="0" indent="0" lvl="0">
              <a:lnSpc>
                <a:spcPts val="5599"/>
              </a:lnSpc>
              <a:spcBef>
                <a:spcPct val="0"/>
              </a:spcBef>
            </a:pPr>
            <a:r>
              <a:rPr lang="en-US" sz="3999">
                <a:solidFill>
                  <a:srgbClr val="FFFFFF"/>
                </a:solidFill>
                <a:latin typeface="Roboto"/>
              </a:rPr>
              <a:t>But when we try to remove the outliers using Zscore and IQR we observed a high loss of data, so we do not remove outliers from the dataset.</a:t>
            </a:r>
          </a:p>
        </p:txBody>
      </p:sp>
      <p:sp>
        <p:nvSpPr>
          <p:cNvPr name="AutoShape 6" id="6"/>
          <p:cNvSpPr/>
          <p:nvPr/>
        </p:nvSpPr>
        <p:spPr>
          <a:xfrm rot="5399999">
            <a:off x="8159832" y="7995174"/>
            <a:ext cx="1977861" cy="0"/>
          </a:xfrm>
          <a:prstGeom prst="line">
            <a:avLst/>
          </a:prstGeom>
          <a:ln cap="rnd" w="9525">
            <a:solidFill>
              <a:srgbClr val="494F56"/>
            </a:solidFill>
            <a:prstDash val="solid"/>
            <a:headEnd type="none" len="sm" w="sm"/>
            <a:tailEnd type="none" len="sm" w="sm"/>
          </a:ln>
        </p:spPr>
      </p:sp>
    </p:spTree>
  </p:cSld>
  <p:clrMapOvr>
    <a:masterClrMapping/>
  </p:clrMapOvr>
</p:sld>
</file>

<file path=ppt/slides/slide1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2429435" y="767054"/>
            <a:ext cx="13045189" cy="1489710"/>
          </a:xfrm>
          <a:prstGeom prst="rect">
            <a:avLst/>
          </a:prstGeom>
        </p:spPr>
        <p:txBody>
          <a:bodyPr anchor="t" rtlCol="false" tIns="0" lIns="0" bIns="0" rIns="0">
            <a:spAutoFit/>
          </a:bodyPr>
          <a:lstStyle/>
          <a:p>
            <a:pPr algn="ctr" marL="0" indent="0" lvl="0">
              <a:lnSpc>
                <a:spcPts val="12089"/>
              </a:lnSpc>
            </a:pPr>
            <a:r>
              <a:rPr lang="en-US" sz="9299">
                <a:solidFill>
                  <a:srgbClr val="5271FF"/>
                </a:solidFill>
                <a:latin typeface="Alegreya"/>
              </a:rPr>
              <a:t>Removing Skewness</a:t>
            </a:r>
          </a:p>
        </p:txBody>
      </p:sp>
      <p:sp>
        <p:nvSpPr>
          <p:cNvPr name="TextBox 3" id="3"/>
          <p:cNvSpPr txBox="true"/>
          <p:nvPr/>
        </p:nvSpPr>
        <p:spPr>
          <a:xfrm rot="0">
            <a:off x="2261697" y="2934139"/>
            <a:ext cx="13764606" cy="6869397"/>
          </a:xfrm>
          <a:prstGeom prst="rect">
            <a:avLst/>
          </a:prstGeom>
        </p:spPr>
        <p:txBody>
          <a:bodyPr anchor="t" rtlCol="false" tIns="0" lIns="0" bIns="0" rIns="0">
            <a:spAutoFit/>
          </a:bodyPr>
          <a:lstStyle/>
          <a:p>
            <a:pPr>
              <a:lnSpc>
                <a:spcPts val="6826"/>
              </a:lnSpc>
            </a:pPr>
            <a:r>
              <a:rPr lang="en-US" sz="4876">
                <a:solidFill>
                  <a:srgbClr val="FFFFFF"/>
                </a:solidFill>
                <a:latin typeface="Roboto"/>
              </a:rPr>
              <a:t>We have seen that skewness is present in many columns, we have also checked the skewness using the skew function.</a:t>
            </a:r>
          </a:p>
          <a:p>
            <a:pPr>
              <a:lnSpc>
                <a:spcPts val="6826"/>
              </a:lnSpc>
            </a:pPr>
            <a:r>
              <a:rPr lang="en-US" sz="4876">
                <a:solidFill>
                  <a:srgbClr val="FFFFFF"/>
                </a:solidFill>
                <a:latin typeface="Roboto"/>
              </a:rPr>
              <a:t>For removing skewness we have split our data in the form of the target variable and independent variable.</a:t>
            </a:r>
          </a:p>
          <a:p>
            <a:pPr marL="0" indent="0" lvl="0">
              <a:lnSpc>
                <a:spcPts val="6826"/>
              </a:lnSpc>
              <a:spcBef>
                <a:spcPct val="0"/>
              </a:spcBef>
            </a:pPr>
            <a:r>
              <a:rPr lang="en-US" sz="4876">
                <a:solidFill>
                  <a:srgbClr val="FFFFFF"/>
                </a:solidFill>
                <a:latin typeface="Roboto"/>
              </a:rPr>
              <a:t>After that, we have removed the skewness by using the power transformer method.</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2187178" y="1158925"/>
            <a:ext cx="14529968" cy="7417438"/>
          </a:xfrm>
          <a:prstGeom prst="rect">
            <a:avLst/>
          </a:prstGeom>
        </p:spPr>
        <p:txBody>
          <a:bodyPr anchor="t" rtlCol="false" tIns="0" lIns="0" bIns="0" rIns="0">
            <a:spAutoFit/>
          </a:bodyPr>
          <a:lstStyle/>
          <a:p>
            <a:pPr marL="1511277" indent="-755638" lvl="1">
              <a:lnSpc>
                <a:spcPts val="9799"/>
              </a:lnSpc>
              <a:buFont typeface="Arial"/>
              <a:buChar char="•"/>
            </a:pPr>
            <a:r>
              <a:rPr lang="en-US" sz="6999">
                <a:solidFill>
                  <a:srgbClr val="FFDE59"/>
                </a:solidFill>
                <a:latin typeface="Roboto"/>
              </a:rPr>
              <a:t>Creating Train Test Split</a:t>
            </a:r>
            <a:r>
              <a:rPr lang="en-US" sz="6999">
                <a:solidFill>
                  <a:srgbClr val="FFFFFF"/>
                </a:solidFill>
                <a:latin typeface="Roboto"/>
              </a:rPr>
              <a:t>: Here we have split our data for training and testing in a 7:3 ratio.  </a:t>
            </a:r>
          </a:p>
          <a:p>
            <a:pPr marL="1511277" indent="-755638" lvl="1">
              <a:lnSpc>
                <a:spcPts val="9799"/>
              </a:lnSpc>
              <a:buFont typeface="Arial"/>
              <a:buChar char="•"/>
            </a:pPr>
            <a:r>
              <a:rPr lang="en-US" sz="6999">
                <a:solidFill>
                  <a:srgbClr val="FFDE59"/>
                </a:solidFill>
                <a:latin typeface="Roboto"/>
              </a:rPr>
              <a:t>Random State</a:t>
            </a:r>
            <a:r>
              <a:rPr lang="en-US" sz="6999">
                <a:solidFill>
                  <a:srgbClr val="FFFFFF"/>
                </a:solidFill>
                <a:latin typeface="Roboto"/>
              </a:rPr>
              <a:t>: We have chosen 52 as the random state for our models.</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28700" y="1224815"/>
            <a:ext cx="16603057" cy="1022985"/>
          </a:xfrm>
          <a:prstGeom prst="rect">
            <a:avLst/>
          </a:prstGeom>
        </p:spPr>
        <p:txBody>
          <a:bodyPr anchor="t" rtlCol="false" tIns="0" lIns="0" bIns="0" rIns="0">
            <a:spAutoFit/>
          </a:bodyPr>
          <a:lstStyle/>
          <a:p>
            <a:pPr marL="0" indent="0" lvl="0">
              <a:lnSpc>
                <a:spcPts val="8190"/>
              </a:lnSpc>
            </a:pPr>
            <a:r>
              <a:rPr lang="en-US" sz="6300">
                <a:solidFill>
                  <a:srgbClr val="5271FF"/>
                </a:solidFill>
                <a:latin typeface="Roboto"/>
              </a:rPr>
              <a:t>Finding Best Algorithm using multiple models</a:t>
            </a:r>
          </a:p>
        </p:txBody>
      </p:sp>
      <p:sp>
        <p:nvSpPr>
          <p:cNvPr name="TextBox 3" id="3"/>
          <p:cNvSpPr txBox="true"/>
          <p:nvPr/>
        </p:nvSpPr>
        <p:spPr>
          <a:xfrm rot="0">
            <a:off x="1486810" y="3242098"/>
            <a:ext cx="15314380" cy="5271136"/>
          </a:xfrm>
          <a:prstGeom prst="rect">
            <a:avLst/>
          </a:prstGeom>
        </p:spPr>
        <p:txBody>
          <a:bodyPr anchor="t" rtlCol="false" tIns="0" lIns="0" bIns="0" rIns="0">
            <a:spAutoFit/>
          </a:bodyPr>
          <a:lstStyle/>
          <a:p>
            <a:pPr>
              <a:lnSpc>
                <a:spcPts val="6719"/>
              </a:lnSpc>
            </a:pPr>
            <a:r>
              <a:rPr lang="en-US" sz="4799">
                <a:solidFill>
                  <a:srgbClr val="FFFFFF"/>
                </a:solidFill>
                <a:latin typeface="Roboto"/>
              </a:rPr>
              <a:t>We have used different regression models listed below:</a:t>
            </a:r>
          </a:p>
          <a:p>
            <a:pPr marL="906772" indent="-453386" lvl="1">
              <a:lnSpc>
                <a:spcPts val="5879"/>
              </a:lnSpc>
              <a:buFont typeface="Arial"/>
              <a:buChar char="•"/>
            </a:pPr>
            <a:r>
              <a:rPr lang="en-US" sz="4299">
                <a:solidFill>
                  <a:srgbClr val="FFFFFF"/>
                </a:solidFill>
                <a:latin typeface="Roboto"/>
              </a:rPr>
              <a:t>LinearRegression()</a:t>
            </a:r>
          </a:p>
          <a:p>
            <a:pPr marL="906772" indent="-453386" lvl="1">
              <a:lnSpc>
                <a:spcPts val="5879"/>
              </a:lnSpc>
              <a:buFont typeface="Arial"/>
              <a:buChar char="•"/>
            </a:pPr>
            <a:r>
              <a:rPr lang="en-US" sz="4199">
                <a:solidFill>
                  <a:srgbClr val="FFFFFF"/>
                </a:solidFill>
                <a:latin typeface="Roboto"/>
              </a:rPr>
              <a:t>DecisionTreeRegressor()</a:t>
            </a:r>
          </a:p>
          <a:p>
            <a:pPr marL="906772" indent="-453386" lvl="1">
              <a:lnSpc>
                <a:spcPts val="5879"/>
              </a:lnSpc>
              <a:buFont typeface="Arial"/>
              <a:buChar char="•"/>
            </a:pPr>
            <a:r>
              <a:rPr lang="en-US" sz="4199">
                <a:solidFill>
                  <a:srgbClr val="FFFFFF"/>
                </a:solidFill>
                <a:latin typeface="Roboto"/>
              </a:rPr>
              <a:t>SVR()</a:t>
            </a:r>
          </a:p>
          <a:p>
            <a:pPr marL="906772" indent="-453386" lvl="1">
              <a:lnSpc>
                <a:spcPts val="5879"/>
              </a:lnSpc>
              <a:buFont typeface="Arial"/>
              <a:buChar char="•"/>
            </a:pPr>
            <a:r>
              <a:rPr lang="en-US" sz="4199">
                <a:solidFill>
                  <a:srgbClr val="FFFFFF"/>
                </a:solidFill>
                <a:latin typeface="Roboto"/>
              </a:rPr>
              <a:t>KNeighborsRegressor()</a:t>
            </a:r>
          </a:p>
          <a:p>
            <a:pPr marL="906772" indent="-453386" lvl="1">
              <a:lnSpc>
                <a:spcPts val="5879"/>
              </a:lnSpc>
              <a:buFont typeface="Arial"/>
              <a:buChar char="•"/>
            </a:pPr>
            <a:r>
              <a:rPr lang="en-US" sz="4199">
                <a:solidFill>
                  <a:srgbClr val="FFFFFF"/>
                </a:solidFill>
                <a:latin typeface="Roboto"/>
              </a:rPr>
              <a:t>Lasso(alpha=0.0001)</a:t>
            </a:r>
          </a:p>
          <a:p>
            <a:pPr marL="906772" indent="-453386" lvl="1">
              <a:lnSpc>
                <a:spcPts val="5879"/>
              </a:lnSpc>
              <a:buFont typeface="Arial"/>
              <a:buChar char="•"/>
            </a:pPr>
            <a:r>
              <a:rPr lang="en-US" sz="4199">
                <a:solidFill>
                  <a:srgbClr val="FFFFFF"/>
                </a:solidFill>
                <a:latin typeface="Roboto"/>
              </a:rPr>
              <a:t>Ridge(alpha=0.0001)</a:t>
            </a: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2401421" y="1878903"/>
            <a:ext cx="12540924" cy="4154172"/>
          </a:xfrm>
          <a:prstGeom prst="rect">
            <a:avLst/>
          </a:prstGeom>
        </p:spPr>
        <p:txBody>
          <a:bodyPr anchor="t" rtlCol="false" tIns="0" lIns="0" bIns="0" rIns="0">
            <a:spAutoFit/>
          </a:bodyPr>
          <a:lstStyle/>
          <a:p>
            <a:pPr>
              <a:lnSpc>
                <a:spcPts val="6439"/>
              </a:lnSpc>
            </a:pPr>
            <a:r>
              <a:rPr lang="en-US" sz="4599">
                <a:solidFill>
                  <a:srgbClr val="FFDE59"/>
                </a:solidFill>
                <a:latin typeface="Roboto"/>
              </a:rPr>
              <a:t>Evaluation Metrics</a:t>
            </a:r>
            <a:r>
              <a:rPr lang="en-US" sz="4599">
                <a:solidFill>
                  <a:srgbClr val="FFFFFF"/>
                </a:solidFill>
                <a:latin typeface="Roboto"/>
              </a:rPr>
              <a:t>: It's a regression problem we have used r2_score, mean absolute error, mean squared error, and root mean squared error are the evaluation metrics used.</a:t>
            </a:r>
          </a:p>
          <a:p>
            <a:pPr marL="0" indent="0" lvl="0">
              <a:lnSpc>
                <a:spcPts val="7279"/>
              </a:lnSpc>
              <a:spcBef>
                <a:spcPct val="0"/>
              </a:spcBef>
            </a:pP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28700" y="1477182"/>
            <a:ext cx="16049540" cy="7781118"/>
          </a:xfrm>
          <a:prstGeom prst="rect">
            <a:avLst/>
          </a:prstGeom>
        </p:spPr>
        <p:txBody>
          <a:bodyPr anchor="t" rtlCol="false" tIns="0" lIns="0" bIns="0" rIns="0">
            <a:spAutoFit/>
          </a:bodyPr>
          <a:lstStyle/>
          <a:p>
            <a:pPr algn="just" marL="950245" indent="-475122" lvl="1">
              <a:lnSpc>
                <a:spcPts val="6161"/>
              </a:lnSpc>
              <a:buFont typeface="Arial"/>
              <a:buChar char="•"/>
            </a:pPr>
            <a:r>
              <a:rPr lang="en-US" sz="4401">
                <a:solidFill>
                  <a:srgbClr val="FFFFFF"/>
                </a:solidFill>
                <a:latin typeface="Roboto"/>
              </a:rPr>
              <a:t>After using all the models we are getting different errors and different r2_score values for all the models.</a:t>
            </a:r>
          </a:p>
          <a:p>
            <a:pPr algn="just" marL="950245" indent="-475122" lvl="1">
              <a:lnSpc>
                <a:spcPts val="6161"/>
              </a:lnSpc>
              <a:buFont typeface="Arial"/>
              <a:buChar char="•"/>
            </a:pPr>
            <a:r>
              <a:rPr lang="en-US" sz="4401">
                <a:solidFill>
                  <a:srgbClr val="FFFFFF"/>
                </a:solidFill>
                <a:latin typeface="Roboto"/>
              </a:rPr>
              <a:t>We are getting the highest accuracy with the Linear Regression model.</a:t>
            </a:r>
          </a:p>
          <a:p>
            <a:pPr algn="just" marL="950245" indent="-475122" lvl="1">
              <a:lnSpc>
                <a:spcPts val="6161"/>
              </a:lnSpc>
              <a:buFont typeface="Arial"/>
              <a:buChar char="•"/>
            </a:pPr>
            <a:r>
              <a:rPr lang="en-US" sz="4401">
                <a:solidFill>
                  <a:srgbClr val="FFFFFF"/>
                </a:solidFill>
                <a:latin typeface="Roboto"/>
              </a:rPr>
              <a:t>But the accuracy we are getting can be due to overfitting sp we go for cross-validation.</a:t>
            </a:r>
          </a:p>
          <a:p>
            <a:pPr algn="just" marL="950245" indent="-475122" lvl="1">
              <a:lnSpc>
                <a:spcPts val="6161"/>
              </a:lnSpc>
              <a:buFont typeface="Arial"/>
              <a:buChar char="•"/>
            </a:pPr>
            <a:r>
              <a:rPr lang="en-US" sz="4401">
                <a:solidFill>
                  <a:srgbClr val="FFDE59"/>
                </a:solidFill>
                <a:latin typeface="Roboto"/>
              </a:rPr>
              <a:t>Checking for cross-validation</a:t>
            </a:r>
            <a:r>
              <a:rPr lang="en-US" sz="4401">
                <a:solidFill>
                  <a:srgbClr val="FFFFFF"/>
                </a:solidFill>
                <a:latin typeface="Roboto"/>
              </a:rPr>
              <a:t>: By checking the cross-validation we have observed that the minimum difference between cross-validation and accuracy score is for the Linear Regression model.</a:t>
            </a: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798701" y="522754"/>
            <a:ext cx="14294717" cy="1435735"/>
          </a:xfrm>
          <a:prstGeom prst="rect">
            <a:avLst/>
          </a:prstGeom>
        </p:spPr>
        <p:txBody>
          <a:bodyPr anchor="t" rtlCol="false" tIns="0" lIns="0" bIns="0" rIns="0">
            <a:spAutoFit/>
          </a:bodyPr>
          <a:lstStyle/>
          <a:p>
            <a:pPr marL="0" indent="0" lvl="0">
              <a:lnSpc>
                <a:spcPts val="11569"/>
              </a:lnSpc>
            </a:pPr>
            <a:r>
              <a:rPr lang="en-US" sz="8899">
                <a:solidFill>
                  <a:srgbClr val="5271FF"/>
                </a:solidFill>
                <a:latin typeface="Alegreya"/>
              </a:rPr>
              <a:t>Hyper Parameter  Tuning</a:t>
            </a:r>
          </a:p>
        </p:txBody>
      </p:sp>
      <p:sp>
        <p:nvSpPr>
          <p:cNvPr name="TextBox 3" id="3"/>
          <p:cNvSpPr txBox="true"/>
          <p:nvPr/>
        </p:nvSpPr>
        <p:spPr>
          <a:xfrm rot="0">
            <a:off x="1798701" y="2191403"/>
            <a:ext cx="13898837" cy="11071622"/>
          </a:xfrm>
          <a:prstGeom prst="rect">
            <a:avLst/>
          </a:prstGeom>
        </p:spPr>
        <p:txBody>
          <a:bodyPr anchor="t" rtlCol="false" tIns="0" lIns="0" bIns="0" rIns="0">
            <a:spAutoFit/>
          </a:bodyPr>
          <a:lstStyle/>
          <a:p>
            <a:pPr>
              <a:lnSpc>
                <a:spcPts val="5473"/>
              </a:lnSpc>
            </a:pPr>
            <a:r>
              <a:rPr lang="en-US" sz="3909">
                <a:solidFill>
                  <a:srgbClr val="FFFFFF"/>
                </a:solidFill>
                <a:latin typeface="Roboto"/>
              </a:rPr>
              <a:t>Now we will perform hyperparameter tuning to get the best parameter for our models.</a:t>
            </a:r>
          </a:p>
          <a:p>
            <a:pPr marL="844034" indent="-422017" lvl="1">
              <a:lnSpc>
                <a:spcPts val="5473"/>
              </a:lnSpc>
              <a:buFont typeface="Arial"/>
              <a:buChar char="•"/>
            </a:pPr>
            <a:r>
              <a:rPr lang="en-US" sz="3909">
                <a:solidFill>
                  <a:srgbClr val="FFFFFF"/>
                </a:solidFill>
                <a:latin typeface="Roboto Bold"/>
              </a:rPr>
              <a:t>SVR</a:t>
            </a:r>
            <a:r>
              <a:rPr lang="en-US" sz="3909">
                <a:solidFill>
                  <a:srgbClr val="FFFFFF"/>
                </a:solidFill>
                <a:latin typeface="Roboto"/>
              </a:rPr>
              <a:t>: After performing hyperparameter tuning for SVR we have observed that the accuracy is improved much more which now 88%.</a:t>
            </a:r>
          </a:p>
          <a:p>
            <a:pPr marL="844034" indent="-422017" lvl="1">
              <a:lnSpc>
                <a:spcPts val="5473"/>
              </a:lnSpc>
              <a:buFont typeface="Arial"/>
              <a:buChar char="•"/>
            </a:pPr>
            <a:r>
              <a:rPr lang="en-US" sz="3909">
                <a:solidFill>
                  <a:srgbClr val="FFFFFF"/>
                </a:solidFill>
                <a:latin typeface="Roboto Bold"/>
              </a:rPr>
              <a:t>DecisionTreeRegressor:</a:t>
            </a:r>
            <a:r>
              <a:rPr lang="en-US" sz="3909">
                <a:solidFill>
                  <a:srgbClr val="FFFFFF"/>
                </a:solidFill>
                <a:latin typeface="Roboto"/>
              </a:rPr>
              <a:t> For Decision tree regressor we have observed that the accuracy is improved but very little which is 70% now.</a:t>
            </a:r>
          </a:p>
          <a:p>
            <a:pPr marL="844034" indent="-422017" lvl="1">
              <a:lnSpc>
                <a:spcPts val="5473"/>
              </a:lnSpc>
              <a:buFont typeface="Arial"/>
              <a:buChar char="•"/>
            </a:pPr>
            <a:r>
              <a:rPr lang="en-US" sz="3909">
                <a:solidFill>
                  <a:srgbClr val="FFFFFF"/>
                </a:solidFill>
                <a:latin typeface="Roboto Bold"/>
              </a:rPr>
              <a:t>KNeighborsRegressor: </a:t>
            </a:r>
            <a:r>
              <a:rPr lang="en-US" sz="3909">
                <a:solidFill>
                  <a:srgbClr val="FFFFFF"/>
                </a:solidFill>
                <a:latin typeface="Roboto"/>
              </a:rPr>
              <a:t>For Kneighbors Regressor the accuracy is improved little bit which is now 81%.</a:t>
            </a:r>
          </a:p>
          <a:p>
            <a:pPr>
              <a:lnSpc>
                <a:spcPts val="5473"/>
              </a:lnSpc>
            </a:pPr>
          </a:p>
          <a:p>
            <a:pPr>
              <a:lnSpc>
                <a:spcPts val="5473"/>
              </a:lnSpc>
            </a:pPr>
            <a:r>
              <a:rPr lang="en-US" sz="3909">
                <a:solidFill>
                  <a:srgbClr val="FFFFFF"/>
                </a:solidFill>
                <a:latin typeface="Roboto Bold Italics"/>
              </a:rPr>
              <a:t>So we are getting highest accuracy with the SVR after hyperparmeter tuning so this is our best model among all the models.</a:t>
            </a:r>
          </a:p>
          <a:p>
            <a:pPr>
              <a:lnSpc>
                <a:spcPts val="5473"/>
              </a:lnSpc>
            </a:pPr>
          </a:p>
          <a:p>
            <a:pPr marL="0" indent="0" lvl="0">
              <a:lnSpc>
                <a:spcPts val="5473"/>
              </a:lnSpc>
              <a:spcBef>
                <a:spcPct val="0"/>
              </a:spcBef>
            </a:pPr>
          </a:p>
        </p:txBody>
      </p:sp>
      <p:sp>
        <p:nvSpPr>
          <p:cNvPr name="AutoShape 4" id="4"/>
          <p:cNvSpPr/>
          <p:nvPr/>
        </p:nvSpPr>
        <p:spPr>
          <a:xfrm rot="-10800000">
            <a:off x="9683582" y="6559544"/>
            <a:ext cx="7478495" cy="0"/>
          </a:xfrm>
          <a:prstGeom prst="line">
            <a:avLst/>
          </a:prstGeom>
          <a:ln cap="rnd" w="9525">
            <a:solidFill>
              <a:srgbClr val="494F56"/>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443202" y="933450"/>
            <a:ext cx="6859619" cy="1614171"/>
          </a:xfrm>
          <a:prstGeom prst="rect">
            <a:avLst/>
          </a:prstGeom>
        </p:spPr>
        <p:txBody>
          <a:bodyPr anchor="t" rtlCol="false" tIns="0" lIns="0" bIns="0" rIns="0">
            <a:spAutoFit/>
          </a:bodyPr>
          <a:lstStyle/>
          <a:p>
            <a:pPr marL="0" indent="0" lvl="0">
              <a:lnSpc>
                <a:spcPts val="12999"/>
              </a:lnSpc>
            </a:pPr>
            <a:r>
              <a:rPr lang="en-US" sz="9999">
                <a:solidFill>
                  <a:srgbClr val="5271FF"/>
                </a:solidFill>
                <a:latin typeface="Alegreya"/>
              </a:rPr>
              <a:t>Introduction</a:t>
            </a:r>
          </a:p>
        </p:txBody>
      </p:sp>
      <p:sp>
        <p:nvSpPr>
          <p:cNvPr name="TextBox 3" id="3"/>
          <p:cNvSpPr txBox="true"/>
          <p:nvPr/>
        </p:nvSpPr>
        <p:spPr>
          <a:xfrm rot="0">
            <a:off x="1235951" y="3165753"/>
            <a:ext cx="15816098" cy="6506748"/>
          </a:xfrm>
          <a:prstGeom prst="rect">
            <a:avLst/>
          </a:prstGeom>
        </p:spPr>
        <p:txBody>
          <a:bodyPr anchor="t" rtlCol="false" tIns="0" lIns="0" bIns="0" rIns="0">
            <a:spAutoFit/>
          </a:bodyPr>
          <a:lstStyle/>
          <a:p>
            <a:pPr algn="l" marL="0" indent="0" lvl="0">
              <a:lnSpc>
                <a:spcPts val="5710"/>
              </a:lnSpc>
              <a:spcBef>
                <a:spcPct val="0"/>
              </a:spcBef>
            </a:pPr>
            <a:r>
              <a:rPr lang="en-US" sz="4078">
                <a:solidFill>
                  <a:srgbClr val="FFFFFF"/>
                </a:solidFill>
                <a:latin typeface="Roboto"/>
              </a:rPr>
              <a:t>A Us based housing company has decided to enter the Australian market. The company is using data analytics to purchase house at a price below their actual values and flip them at a higher price.For the same purpose, the company has collected a data set from the sale of houses in Australia.So we will build a model using machine learning in order  to predict  the actual price of the properties. So we will model the price of the houses with the independent variables.  This model will then be used by the management to understand how exactly the prices vary with the variables. </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blipFill>
          <a:blip r:embed="rId2"/>
          <a:srcRect l="0" t="7812" r="0" b="7812"/>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1676143" y="1578922"/>
            <a:ext cx="14398122" cy="5600700"/>
          </a:xfrm>
          <a:prstGeom prst="rect">
            <a:avLst/>
          </a:prstGeom>
        </p:spPr>
        <p:txBody>
          <a:bodyPr anchor="t" rtlCol="false" tIns="0" lIns="0" bIns="0" rIns="0">
            <a:spAutoFit/>
          </a:bodyPr>
          <a:lstStyle/>
          <a:p>
            <a:pPr>
              <a:lnSpc>
                <a:spcPts val="6327"/>
              </a:lnSpc>
            </a:pPr>
            <a:r>
              <a:rPr lang="en-US" sz="5273">
                <a:solidFill>
                  <a:srgbClr val="FFDE59"/>
                </a:solidFill>
                <a:latin typeface="Alegreya"/>
              </a:rPr>
              <a:t>Saving the Best Model</a:t>
            </a:r>
            <a:r>
              <a:rPr lang="en-US" sz="5273">
                <a:solidFill>
                  <a:srgbClr val="FFFFFF"/>
                </a:solidFill>
                <a:latin typeface="Alegreya"/>
              </a:rPr>
              <a:t>: As we have seen that after hyperparameter tuning we are getting the highest accuracy with the SVR model so we have saved this model as our best model.</a:t>
            </a:r>
          </a:p>
          <a:p>
            <a:pPr>
              <a:lnSpc>
                <a:spcPts val="6327"/>
              </a:lnSpc>
            </a:pPr>
          </a:p>
          <a:p>
            <a:pPr marL="0" indent="0" lvl="0">
              <a:lnSpc>
                <a:spcPts val="6327"/>
              </a:lnSpc>
            </a:pPr>
            <a:r>
              <a:rPr lang="en-US" sz="5273">
                <a:solidFill>
                  <a:srgbClr val="FFFFFF"/>
                </a:solidFill>
                <a:latin typeface="Alegreya"/>
              </a:rPr>
              <a:t>Now we will use this model to make predictions for the test data,</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916514"/>
            <a:ext cx="18288000" cy="7973276"/>
            <a:chOff x="0" y="0"/>
            <a:chExt cx="24384000" cy="10631035"/>
          </a:xfrm>
        </p:grpSpPr>
        <p:pic>
          <p:nvPicPr>
            <p:cNvPr name="Picture 3" id="3"/>
            <p:cNvPicPr>
              <a:picLocks noChangeAspect="true"/>
            </p:cNvPicPr>
            <p:nvPr/>
          </p:nvPicPr>
          <p:blipFill>
            <a:blip r:embed="rId2"/>
            <a:srcRect l="0" t="26135" r="0" b="8548"/>
            <a:stretch>
              <a:fillRect/>
            </a:stretch>
          </p:blipFill>
          <p:spPr>
            <a:xfrm>
              <a:off x="0" y="0"/>
              <a:ext cx="24384000" cy="10631035"/>
            </a:xfrm>
            <a:prstGeom prst="rect">
              <a:avLst/>
            </a:prstGeom>
          </p:spPr>
        </p:pic>
      </p:grpSp>
      <p:sp>
        <p:nvSpPr>
          <p:cNvPr name="TextBox 4" id="4"/>
          <p:cNvSpPr txBox="true"/>
          <p:nvPr/>
        </p:nvSpPr>
        <p:spPr>
          <a:xfrm rot="0">
            <a:off x="3449198" y="4277677"/>
            <a:ext cx="9448162" cy="1311278"/>
          </a:xfrm>
          <a:prstGeom prst="rect">
            <a:avLst/>
          </a:prstGeom>
        </p:spPr>
        <p:txBody>
          <a:bodyPr anchor="t" rtlCol="false" tIns="0" lIns="0" bIns="0" rIns="0">
            <a:spAutoFit/>
          </a:bodyPr>
          <a:lstStyle/>
          <a:p>
            <a:pPr algn="ctr" marL="0" indent="0" lvl="0">
              <a:lnSpc>
                <a:spcPts val="10779"/>
              </a:lnSpc>
              <a:spcBef>
                <a:spcPct val="0"/>
              </a:spcBef>
            </a:pPr>
            <a:r>
              <a:rPr lang="en-US" sz="7699">
                <a:solidFill>
                  <a:srgbClr val="FFFFFF"/>
                </a:solidFill>
                <a:latin typeface="Alegreya"/>
              </a:rPr>
              <a:t>Thanks.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6862" t="9432" r="0" b="10963"/>
          <a:stretch>
            <a:fillRect/>
          </a:stretch>
        </p:blipFill>
        <p:spPr>
          <a:xfrm flipH="false" flipV="false" rot="0">
            <a:off x="11863487" y="-100854"/>
            <a:ext cx="6424513" cy="10488708"/>
          </a:xfrm>
          <a:prstGeom prst="rect">
            <a:avLst/>
          </a:prstGeom>
        </p:spPr>
      </p:pic>
      <p:sp>
        <p:nvSpPr>
          <p:cNvPr name="TextBox 3" id="3"/>
          <p:cNvSpPr txBox="true"/>
          <p:nvPr/>
        </p:nvSpPr>
        <p:spPr>
          <a:xfrm rot="0">
            <a:off x="570519" y="721890"/>
            <a:ext cx="10798016" cy="1536700"/>
          </a:xfrm>
          <a:prstGeom prst="rect">
            <a:avLst/>
          </a:prstGeom>
        </p:spPr>
        <p:txBody>
          <a:bodyPr anchor="t" rtlCol="false" tIns="0" lIns="0" bIns="0" rIns="0">
            <a:spAutoFit/>
          </a:bodyPr>
          <a:lstStyle/>
          <a:p>
            <a:pPr marL="0" indent="0" lvl="0">
              <a:lnSpc>
                <a:spcPts val="12349"/>
              </a:lnSpc>
            </a:pPr>
            <a:r>
              <a:rPr lang="en-US" sz="9499">
                <a:solidFill>
                  <a:srgbClr val="5271FF"/>
                </a:solidFill>
                <a:latin typeface="Alegreya"/>
              </a:rPr>
              <a:t>Importing the dataset</a:t>
            </a:r>
          </a:p>
        </p:txBody>
      </p:sp>
      <p:sp>
        <p:nvSpPr>
          <p:cNvPr name="TextBox 4" id="4"/>
          <p:cNvSpPr txBox="true"/>
          <p:nvPr/>
        </p:nvSpPr>
        <p:spPr>
          <a:xfrm rot="0">
            <a:off x="570519" y="3245088"/>
            <a:ext cx="10975629" cy="5215159"/>
          </a:xfrm>
          <a:prstGeom prst="rect">
            <a:avLst/>
          </a:prstGeom>
        </p:spPr>
        <p:txBody>
          <a:bodyPr anchor="t" rtlCol="false" tIns="0" lIns="0" bIns="0" rIns="0">
            <a:spAutoFit/>
          </a:bodyPr>
          <a:lstStyle/>
          <a:p>
            <a:pPr marL="966976" indent="-483488" lvl="1">
              <a:lnSpc>
                <a:spcPts val="6270"/>
              </a:lnSpc>
              <a:buFont typeface="Arial"/>
              <a:buChar char="•"/>
            </a:pPr>
            <a:r>
              <a:rPr lang="en-US" sz="4478">
                <a:solidFill>
                  <a:srgbClr val="FFFFFF"/>
                </a:solidFill>
                <a:latin typeface="Roboto"/>
              </a:rPr>
              <a:t>Firstly we imported the dataset (train.csv )in the pandas' data frame.</a:t>
            </a:r>
          </a:p>
          <a:p>
            <a:pPr marL="1118102" indent="-559051" lvl="1">
              <a:lnSpc>
                <a:spcPts val="7250"/>
              </a:lnSpc>
              <a:buFont typeface="Arial"/>
              <a:buChar char="•"/>
            </a:pPr>
            <a:r>
              <a:rPr lang="en-US" sz="5178">
                <a:solidFill>
                  <a:srgbClr val="FFFFFF"/>
                </a:solidFill>
                <a:latin typeface="Roboto"/>
              </a:rPr>
              <a:t>Created an instance named df for the dataset.</a:t>
            </a:r>
          </a:p>
          <a:p>
            <a:pPr algn="l" marL="1118102" indent="-559051" lvl="1">
              <a:lnSpc>
                <a:spcPts val="7250"/>
              </a:lnSpc>
              <a:buFont typeface="Arial"/>
              <a:buChar char="•"/>
            </a:pPr>
            <a:r>
              <a:rPr lang="en-US" sz="5178">
                <a:solidFill>
                  <a:srgbClr val="FFFFFF"/>
                </a:solidFill>
                <a:latin typeface="Roboto"/>
              </a:rPr>
              <a:t>We have 1168 rows and 81 columns in the dataset.</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28700" y="1296284"/>
            <a:ext cx="16230600" cy="1370330"/>
          </a:xfrm>
          <a:prstGeom prst="rect">
            <a:avLst/>
          </a:prstGeom>
        </p:spPr>
        <p:txBody>
          <a:bodyPr anchor="t" rtlCol="false" tIns="0" lIns="0" bIns="0" rIns="0">
            <a:spAutoFit/>
          </a:bodyPr>
          <a:lstStyle/>
          <a:p>
            <a:pPr algn="ctr" marL="0" indent="0" lvl="0">
              <a:lnSpc>
                <a:spcPts val="11049"/>
              </a:lnSpc>
            </a:pPr>
            <a:r>
              <a:rPr lang="en-US" sz="8499">
                <a:solidFill>
                  <a:srgbClr val="5271FF"/>
                </a:solidFill>
                <a:latin typeface="Alegreya"/>
              </a:rPr>
              <a:t>Identifying  the type of problem</a:t>
            </a:r>
          </a:p>
        </p:txBody>
      </p:sp>
      <p:sp>
        <p:nvSpPr>
          <p:cNvPr name="TextBox 3" id="3"/>
          <p:cNvSpPr txBox="true"/>
          <p:nvPr/>
        </p:nvSpPr>
        <p:spPr>
          <a:xfrm rot="0">
            <a:off x="1518132" y="3797560"/>
            <a:ext cx="15741168" cy="4705233"/>
          </a:xfrm>
          <a:prstGeom prst="rect">
            <a:avLst/>
          </a:prstGeom>
        </p:spPr>
        <p:txBody>
          <a:bodyPr anchor="t" rtlCol="false" tIns="0" lIns="0" bIns="0" rIns="0">
            <a:spAutoFit/>
          </a:bodyPr>
          <a:lstStyle/>
          <a:p>
            <a:pPr marL="1156914" indent="-578457" lvl="1">
              <a:lnSpc>
                <a:spcPts val="7501"/>
              </a:lnSpc>
              <a:buFont typeface="Arial"/>
              <a:buChar char="•"/>
            </a:pPr>
            <a:r>
              <a:rPr lang="en-US" sz="5358">
                <a:solidFill>
                  <a:srgbClr val="FFFFFF"/>
                </a:solidFill>
                <a:latin typeface="Roboto"/>
              </a:rPr>
              <a:t>We have seen that  '</a:t>
            </a:r>
            <a:r>
              <a:rPr lang="en-US" sz="5358">
                <a:solidFill>
                  <a:srgbClr val="5271FF"/>
                </a:solidFill>
                <a:latin typeface="Roboto"/>
              </a:rPr>
              <a:t>SalePrice'</a:t>
            </a:r>
            <a:r>
              <a:rPr lang="en-US" sz="5358">
                <a:solidFill>
                  <a:srgbClr val="FFFFFF"/>
                </a:solidFill>
                <a:latin typeface="Roboto"/>
              </a:rPr>
              <a:t> is the dependent target variable in the dataset.</a:t>
            </a:r>
          </a:p>
          <a:p>
            <a:pPr marL="1156914" indent="-578457" lvl="1">
              <a:lnSpc>
                <a:spcPts val="7501"/>
              </a:lnSpc>
              <a:buFont typeface="Arial"/>
              <a:buChar char="•"/>
            </a:pPr>
            <a:r>
              <a:rPr lang="en-US" sz="5358">
                <a:solidFill>
                  <a:srgbClr val="FFFFFF"/>
                </a:solidFill>
                <a:latin typeface="Roboto"/>
              </a:rPr>
              <a:t>We have seen in the dataset  that the SalePrice is in a continuous in nature.</a:t>
            </a:r>
          </a:p>
          <a:p>
            <a:pPr marL="1156914" indent="-578457" lvl="1">
              <a:lnSpc>
                <a:spcPts val="7501"/>
              </a:lnSpc>
              <a:buFont typeface="Arial"/>
              <a:buChar char="•"/>
            </a:pPr>
            <a:r>
              <a:rPr lang="en-US" sz="5358">
                <a:solidFill>
                  <a:srgbClr val="FFFFFF"/>
                </a:solidFill>
                <a:latin typeface="Roboto"/>
              </a:rPr>
              <a:t>Thus it is a </a:t>
            </a:r>
            <a:r>
              <a:rPr lang="en-US" sz="5358">
                <a:solidFill>
                  <a:srgbClr val="5271FF"/>
                </a:solidFill>
                <a:latin typeface="Roboto"/>
              </a:rPr>
              <a:t>Linear Regression</a:t>
            </a:r>
            <a:r>
              <a:rPr lang="en-US" sz="5358">
                <a:solidFill>
                  <a:srgbClr val="FFFFFF"/>
                </a:solidFill>
                <a:latin typeface="Roboto"/>
              </a:rPr>
              <a:t> problem.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0692993" y="2859038"/>
            <a:ext cx="6566307" cy="5706769"/>
          </a:xfrm>
          <a:prstGeom prst="rect">
            <a:avLst/>
          </a:prstGeom>
        </p:spPr>
      </p:pic>
      <p:sp>
        <p:nvSpPr>
          <p:cNvPr name="TextBox 3" id="3"/>
          <p:cNvSpPr txBox="true"/>
          <p:nvPr/>
        </p:nvSpPr>
        <p:spPr>
          <a:xfrm rot="0">
            <a:off x="1028700" y="661606"/>
            <a:ext cx="16230600" cy="1370330"/>
          </a:xfrm>
          <a:prstGeom prst="rect">
            <a:avLst/>
          </a:prstGeom>
        </p:spPr>
        <p:txBody>
          <a:bodyPr anchor="t" rtlCol="false" tIns="0" lIns="0" bIns="0" rIns="0">
            <a:spAutoFit/>
          </a:bodyPr>
          <a:lstStyle/>
          <a:p>
            <a:pPr algn="ctr" marL="0" indent="0" lvl="0">
              <a:lnSpc>
                <a:spcPts val="11049"/>
              </a:lnSpc>
            </a:pPr>
            <a:r>
              <a:rPr lang="en-US" sz="8499">
                <a:solidFill>
                  <a:srgbClr val="5271FF"/>
                </a:solidFill>
                <a:latin typeface="Alegreya"/>
              </a:rPr>
              <a:t>Exploratory Data Analysis(EDA)</a:t>
            </a:r>
          </a:p>
        </p:txBody>
      </p:sp>
      <p:sp>
        <p:nvSpPr>
          <p:cNvPr name="TextBox 4" id="4"/>
          <p:cNvSpPr txBox="true"/>
          <p:nvPr/>
        </p:nvSpPr>
        <p:spPr>
          <a:xfrm rot="0">
            <a:off x="1712061" y="2565743"/>
            <a:ext cx="8565774" cy="7033688"/>
          </a:xfrm>
          <a:prstGeom prst="rect">
            <a:avLst/>
          </a:prstGeom>
        </p:spPr>
        <p:txBody>
          <a:bodyPr anchor="t" rtlCol="false" tIns="0" lIns="0" bIns="0" rIns="0">
            <a:spAutoFit/>
          </a:bodyPr>
          <a:lstStyle/>
          <a:p>
            <a:pPr marL="957505" indent="-478752" lvl="1">
              <a:lnSpc>
                <a:spcPts val="6208"/>
              </a:lnSpc>
              <a:buFont typeface="Arial"/>
              <a:buChar char="•"/>
            </a:pPr>
            <a:r>
              <a:rPr lang="en-US" sz="4434">
                <a:solidFill>
                  <a:srgbClr val="FFFFFF"/>
                </a:solidFill>
                <a:latin typeface="Roboto"/>
              </a:rPr>
              <a:t>Firstly we have done the basic analysis of the data like:- shape,dtypes, isnull.etc</a:t>
            </a:r>
          </a:p>
          <a:p>
            <a:pPr marL="957505" indent="-478752" lvl="1">
              <a:lnSpc>
                <a:spcPts val="6208"/>
              </a:lnSpc>
              <a:buFont typeface="Arial"/>
              <a:buChar char="•"/>
            </a:pPr>
            <a:r>
              <a:rPr lang="en-US" sz="4434">
                <a:solidFill>
                  <a:srgbClr val="FFFFFF"/>
                </a:solidFill>
                <a:latin typeface="Roboto"/>
              </a:rPr>
              <a:t>By checking the null values we can see that  null data is present in our dataset.</a:t>
            </a:r>
          </a:p>
          <a:p>
            <a:pPr marL="957505" indent="-478752" lvl="1">
              <a:lnSpc>
                <a:spcPts val="6208"/>
              </a:lnSpc>
              <a:buFont typeface="Arial"/>
              <a:buChar char="•"/>
            </a:pPr>
            <a:r>
              <a:rPr lang="en-US" sz="4434">
                <a:solidFill>
                  <a:srgbClr val="FFFFFF"/>
                </a:solidFill>
                <a:latin typeface="Roboto"/>
              </a:rPr>
              <a:t>We have used heatmap to see  the null values present in the dataset.</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28700" y="1277234"/>
            <a:ext cx="16230600" cy="1572261"/>
          </a:xfrm>
          <a:prstGeom prst="rect">
            <a:avLst/>
          </a:prstGeom>
        </p:spPr>
        <p:txBody>
          <a:bodyPr anchor="t" rtlCol="false" tIns="0" lIns="0" bIns="0" rIns="0">
            <a:spAutoFit/>
          </a:bodyPr>
          <a:lstStyle/>
          <a:p>
            <a:pPr algn="ctr" marL="0" indent="0" lvl="0">
              <a:lnSpc>
                <a:spcPts val="12609"/>
              </a:lnSpc>
            </a:pPr>
            <a:r>
              <a:rPr lang="en-US" sz="9699">
                <a:solidFill>
                  <a:srgbClr val="5271FF"/>
                </a:solidFill>
                <a:latin typeface="Alegreya"/>
              </a:rPr>
              <a:t>Statistical Summary</a:t>
            </a:r>
          </a:p>
        </p:txBody>
      </p:sp>
      <p:sp>
        <p:nvSpPr>
          <p:cNvPr name="TextBox 3" id="3"/>
          <p:cNvSpPr txBox="true"/>
          <p:nvPr/>
        </p:nvSpPr>
        <p:spPr>
          <a:xfrm rot="0">
            <a:off x="1193536" y="3685340"/>
            <a:ext cx="16065764" cy="6112922"/>
          </a:xfrm>
          <a:prstGeom prst="rect">
            <a:avLst/>
          </a:prstGeom>
        </p:spPr>
        <p:txBody>
          <a:bodyPr anchor="t" rtlCol="false" tIns="0" lIns="0" bIns="0" rIns="0">
            <a:spAutoFit/>
          </a:bodyPr>
          <a:lstStyle/>
          <a:p>
            <a:pPr marL="1070596" indent="-535298" lvl="1">
              <a:lnSpc>
                <a:spcPts val="6942"/>
              </a:lnSpc>
              <a:buFont typeface="Arial"/>
              <a:buChar char="•"/>
            </a:pPr>
            <a:r>
              <a:rPr lang="en-US" sz="4958">
                <a:solidFill>
                  <a:srgbClr val="FFFFFF"/>
                </a:solidFill>
                <a:latin typeface="Roboto"/>
              </a:rPr>
              <a:t>We got a lot of information from the statistical summary of the data.</a:t>
            </a:r>
          </a:p>
          <a:p>
            <a:pPr marL="1070596" indent="-535298" lvl="1">
              <a:lnSpc>
                <a:spcPts val="6942"/>
              </a:lnSpc>
              <a:buFont typeface="Arial"/>
              <a:buChar char="•"/>
            </a:pPr>
            <a:r>
              <a:rPr lang="en-US" sz="4958">
                <a:solidFill>
                  <a:srgbClr val="FFFFFF"/>
                </a:solidFill>
                <a:latin typeface="Roboto"/>
              </a:rPr>
              <a:t>After observing the statistical table, we have seen that many outliers are present in many columns of the dataset.</a:t>
            </a:r>
          </a:p>
          <a:p>
            <a:pPr marL="1070596" indent="-535298" lvl="1">
              <a:lnSpc>
                <a:spcPts val="6942"/>
              </a:lnSpc>
              <a:buFont typeface="Arial"/>
              <a:buChar char="•"/>
            </a:pPr>
            <a:r>
              <a:rPr lang="en-US" sz="4958">
                <a:solidFill>
                  <a:srgbClr val="FFFFFF"/>
                </a:solidFill>
                <a:latin typeface="Roboto"/>
              </a:rPr>
              <a:t>Their is huge difference between the range of each column.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5399999">
            <a:off x="8159832" y="6322829"/>
            <a:ext cx="1977861" cy="0"/>
          </a:xfrm>
          <a:prstGeom prst="line">
            <a:avLst/>
          </a:prstGeom>
          <a:ln cap="rnd" w="9525">
            <a:solidFill>
              <a:srgbClr val="494F56"/>
            </a:solidFill>
            <a:prstDash val="solid"/>
            <a:headEnd type="none" len="sm" w="sm"/>
            <a:tailEnd type="none" len="sm" w="sm"/>
          </a:ln>
        </p:spPr>
      </p:sp>
      <p:pic>
        <p:nvPicPr>
          <p:cNvPr name="Picture 3" id="3"/>
          <p:cNvPicPr>
            <a:picLocks noChangeAspect="true"/>
          </p:cNvPicPr>
          <p:nvPr/>
        </p:nvPicPr>
        <p:blipFill>
          <a:blip r:embed="rId2"/>
          <a:srcRect l="0" t="2118" r="0" b="0"/>
          <a:stretch>
            <a:fillRect/>
          </a:stretch>
        </p:blipFill>
        <p:spPr>
          <a:xfrm flipH="false" flipV="false" rot="0">
            <a:off x="9812674" y="4242873"/>
            <a:ext cx="7926888" cy="5178026"/>
          </a:xfrm>
          <a:prstGeom prst="rect">
            <a:avLst/>
          </a:prstGeom>
        </p:spPr>
      </p:pic>
      <p:sp>
        <p:nvSpPr>
          <p:cNvPr name="TextBox 4" id="4"/>
          <p:cNvSpPr txBox="true"/>
          <p:nvPr/>
        </p:nvSpPr>
        <p:spPr>
          <a:xfrm rot="0">
            <a:off x="1649941" y="2760446"/>
            <a:ext cx="5950492" cy="916941"/>
          </a:xfrm>
          <a:prstGeom prst="rect">
            <a:avLst/>
          </a:prstGeom>
        </p:spPr>
        <p:txBody>
          <a:bodyPr anchor="t" rtlCol="false" tIns="0" lIns="0" bIns="0" rIns="0">
            <a:spAutoFit/>
          </a:bodyPr>
          <a:lstStyle/>
          <a:p>
            <a:pPr algn="ctr">
              <a:lnSpc>
                <a:spcPts val="7419"/>
              </a:lnSpc>
            </a:pPr>
            <a:r>
              <a:rPr lang="en-US" sz="5299">
                <a:solidFill>
                  <a:srgbClr val="FFDE59"/>
                </a:solidFill>
                <a:latin typeface="Roboto Bold"/>
              </a:rPr>
              <a:t>Using Boxplot</a:t>
            </a:r>
          </a:p>
        </p:txBody>
      </p:sp>
      <p:sp>
        <p:nvSpPr>
          <p:cNvPr name="TextBox 5" id="5"/>
          <p:cNvSpPr txBox="true"/>
          <p:nvPr/>
        </p:nvSpPr>
        <p:spPr>
          <a:xfrm rot="0">
            <a:off x="1028700" y="942975"/>
            <a:ext cx="16230600" cy="1485265"/>
          </a:xfrm>
          <a:prstGeom prst="rect">
            <a:avLst/>
          </a:prstGeom>
        </p:spPr>
        <p:txBody>
          <a:bodyPr anchor="t" rtlCol="false" tIns="0" lIns="0" bIns="0" rIns="0">
            <a:spAutoFit/>
          </a:bodyPr>
          <a:lstStyle/>
          <a:p>
            <a:pPr algn="ctr" marL="0" indent="0" lvl="0">
              <a:lnSpc>
                <a:spcPts val="11959"/>
              </a:lnSpc>
            </a:pPr>
            <a:r>
              <a:rPr lang="en-US" sz="9199">
                <a:solidFill>
                  <a:srgbClr val="5271FF"/>
                </a:solidFill>
                <a:latin typeface="Alegreya"/>
              </a:rPr>
              <a:t>Univariate Analysis</a:t>
            </a:r>
          </a:p>
        </p:txBody>
      </p:sp>
      <p:sp>
        <p:nvSpPr>
          <p:cNvPr name="TextBox 6" id="6"/>
          <p:cNvSpPr txBox="true"/>
          <p:nvPr/>
        </p:nvSpPr>
        <p:spPr>
          <a:xfrm rot="0">
            <a:off x="1028700" y="3931940"/>
            <a:ext cx="8124825" cy="5723693"/>
          </a:xfrm>
          <a:prstGeom prst="rect">
            <a:avLst/>
          </a:prstGeom>
        </p:spPr>
        <p:txBody>
          <a:bodyPr anchor="t" rtlCol="false" tIns="0" lIns="0" bIns="0" rIns="0">
            <a:spAutoFit/>
          </a:bodyPr>
          <a:lstStyle/>
          <a:p>
            <a:pPr>
              <a:lnSpc>
                <a:spcPts val="5029"/>
              </a:lnSpc>
            </a:pPr>
            <a:r>
              <a:rPr lang="en-US" sz="3592">
                <a:solidFill>
                  <a:srgbClr val="FFFFFF"/>
                </a:solidFill>
                <a:latin typeface="Roboto"/>
              </a:rPr>
              <a:t>We have</a:t>
            </a:r>
            <a:r>
              <a:rPr lang="en-US" sz="3592">
                <a:solidFill>
                  <a:srgbClr val="FFFFFF"/>
                </a:solidFill>
                <a:latin typeface="Roboto Italics"/>
              </a:rPr>
              <a:t> </a:t>
            </a:r>
            <a:r>
              <a:rPr lang="en-US" sz="3592">
                <a:solidFill>
                  <a:srgbClr val="FFFFFF"/>
                </a:solidFill>
                <a:latin typeface="Roboto"/>
              </a:rPr>
              <a:t> used boxplot for each of the column.Here we have a boxplot of the column LotFrontage</a:t>
            </a:r>
          </a:p>
          <a:p>
            <a:pPr marL="775546" indent="-387773" lvl="1">
              <a:lnSpc>
                <a:spcPts val="5029"/>
              </a:lnSpc>
              <a:buFont typeface="Arial"/>
              <a:buChar char="•"/>
            </a:pPr>
            <a:r>
              <a:rPr lang="en-US" sz="3592">
                <a:solidFill>
                  <a:srgbClr val="FFFFFF"/>
                </a:solidFill>
                <a:latin typeface="Roboto"/>
              </a:rPr>
              <a:t>In this plot we can see that most of the data points are below the minimumand above the maximum, which are the outliers.</a:t>
            </a:r>
          </a:p>
          <a:p>
            <a:pPr marL="775546" indent="-387773" lvl="1">
              <a:lnSpc>
                <a:spcPts val="5029"/>
              </a:lnSpc>
              <a:buFont typeface="Arial"/>
              <a:buChar char="•"/>
            </a:pPr>
            <a:r>
              <a:rPr lang="en-US" sz="3592">
                <a:solidFill>
                  <a:srgbClr val="FFFFFF"/>
                </a:solidFill>
                <a:latin typeface="Roboto"/>
              </a:rPr>
              <a:t>Where Q1,Q3 and median all are lying in the range of 50 to 120.</a:t>
            </a:r>
            <a:r>
              <a:rPr lang="en-US" sz="3592">
                <a:solidFill>
                  <a:srgbClr val="FFFFFF"/>
                </a:solidFill>
                <a:latin typeface="Roboto"/>
              </a:rPr>
              <a: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5399999">
            <a:off x="8159832" y="6322829"/>
            <a:ext cx="1977861" cy="0"/>
          </a:xfrm>
          <a:prstGeom prst="line">
            <a:avLst/>
          </a:prstGeom>
          <a:ln cap="rnd" w="9525">
            <a:solidFill>
              <a:srgbClr val="494F56"/>
            </a:solidFill>
            <a:prstDash val="solid"/>
            <a:headEnd type="none" len="sm" w="sm"/>
            <a:tailEnd type="none" len="sm" w="sm"/>
          </a:ln>
        </p:spPr>
      </p:sp>
      <p:pic>
        <p:nvPicPr>
          <p:cNvPr name="Picture 3" id="3"/>
          <p:cNvPicPr>
            <a:picLocks noChangeAspect="true"/>
          </p:cNvPicPr>
          <p:nvPr/>
        </p:nvPicPr>
        <p:blipFill>
          <a:blip r:embed="rId2"/>
          <a:srcRect l="0" t="0" r="0" b="0"/>
          <a:stretch>
            <a:fillRect/>
          </a:stretch>
        </p:blipFill>
        <p:spPr>
          <a:xfrm flipH="false" flipV="false" rot="0">
            <a:off x="9913229" y="3642518"/>
            <a:ext cx="8112298" cy="5217203"/>
          </a:xfrm>
          <a:prstGeom prst="rect">
            <a:avLst/>
          </a:prstGeom>
        </p:spPr>
      </p:pic>
      <p:sp>
        <p:nvSpPr>
          <p:cNvPr name="TextBox 4" id="4"/>
          <p:cNvSpPr txBox="true"/>
          <p:nvPr/>
        </p:nvSpPr>
        <p:spPr>
          <a:xfrm rot="0">
            <a:off x="1733985" y="2536328"/>
            <a:ext cx="5950492" cy="916941"/>
          </a:xfrm>
          <a:prstGeom prst="rect">
            <a:avLst/>
          </a:prstGeom>
        </p:spPr>
        <p:txBody>
          <a:bodyPr anchor="t" rtlCol="false" tIns="0" lIns="0" bIns="0" rIns="0">
            <a:spAutoFit/>
          </a:bodyPr>
          <a:lstStyle/>
          <a:p>
            <a:pPr algn="ctr">
              <a:lnSpc>
                <a:spcPts val="7419"/>
              </a:lnSpc>
            </a:pPr>
            <a:r>
              <a:rPr lang="en-US" sz="5299">
                <a:solidFill>
                  <a:srgbClr val="FFDE59"/>
                </a:solidFill>
                <a:latin typeface="Roboto Bold"/>
              </a:rPr>
              <a:t>Using Strip plot</a:t>
            </a:r>
          </a:p>
        </p:txBody>
      </p:sp>
      <p:sp>
        <p:nvSpPr>
          <p:cNvPr name="TextBox 5" id="5"/>
          <p:cNvSpPr txBox="true"/>
          <p:nvPr/>
        </p:nvSpPr>
        <p:spPr>
          <a:xfrm rot="0">
            <a:off x="1028700" y="942975"/>
            <a:ext cx="16230600" cy="1485265"/>
          </a:xfrm>
          <a:prstGeom prst="rect">
            <a:avLst/>
          </a:prstGeom>
        </p:spPr>
        <p:txBody>
          <a:bodyPr anchor="t" rtlCol="false" tIns="0" lIns="0" bIns="0" rIns="0">
            <a:spAutoFit/>
          </a:bodyPr>
          <a:lstStyle/>
          <a:p>
            <a:pPr algn="ctr" marL="0" indent="0" lvl="0">
              <a:lnSpc>
                <a:spcPts val="11959"/>
              </a:lnSpc>
            </a:pPr>
            <a:r>
              <a:rPr lang="en-US" sz="9199">
                <a:solidFill>
                  <a:srgbClr val="5271FF"/>
                </a:solidFill>
                <a:latin typeface="Alegreya"/>
              </a:rPr>
              <a:t>Bivariate Analysis</a:t>
            </a:r>
          </a:p>
        </p:txBody>
      </p:sp>
      <p:sp>
        <p:nvSpPr>
          <p:cNvPr name="TextBox 6" id="6"/>
          <p:cNvSpPr txBox="true"/>
          <p:nvPr/>
        </p:nvSpPr>
        <p:spPr>
          <a:xfrm rot="0">
            <a:off x="1196788" y="3566318"/>
            <a:ext cx="8124825" cy="6309559"/>
          </a:xfrm>
          <a:prstGeom prst="rect">
            <a:avLst/>
          </a:prstGeom>
        </p:spPr>
        <p:txBody>
          <a:bodyPr anchor="t" rtlCol="false" tIns="0" lIns="0" bIns="0" rIns="0">
            <a:spAutoFit/>
          </a:bodyPr>
          <a:lstStyle/>
          <a:p>
            <a:pPr>
              <a:lnSpc>
                <a:spcPts val="5029"/>
              </a:lnSpc>
            </a:pPr>
            <a:r>
              <a:rPr lang="en-US" sz="3592">
                <a:solidFill>
                  <a:srgbClr val="FFFFFF"/>
                </a:solidFill>
                <a:latin typeface="Roboto"/>
              </a:rPr>
              <a:t>We  have used strip plot for bivariate analysis to see the relation of each column with the target column.</a:t>
            </a:r>
          </a:p>
          <a:p>
            <a:pPr marL="775546" indent="-387773" lvl="1">
              <a:lnSpc>
                <a:spcPts val="5029"/>
              </a:lnSpc>
              <a:buFont typeface="Arial"/>
              <a:buChar char="•"/>
            </a:pPr>
            <a:r>
              <a:rPr lang="en-US" sz="3592">
                <a:solidFill>
                  <a:srgbClr val="FFFFFF"/>
                </a:solidFill>
                <a:latin typeface="Roboto"/>
              </a:rPr>
              <a:t>Here is a strip plot of the column MSZoning with the SalePrice.</a:t>
            </a:r>
          </a:p>
          <a:p>
            <a:pPr marL="775546" indent="-387773" lvl="1">
              <a:lnSpc>
                <a:spcPts val="5029"/>
              </a:lnSpc>
              <a:buFont typeface="Arial"/>
              <a:buChar char="•"/>
            </a:pPr>
            <a:r>
              <a:rPr lang="en-US" sz="3592">
                <a:solidFill>
                  <a:srgbClr val="FFFFFF"/>
                </a:solidFill>
                <a:latin typeface="Roboto"/>
              </a:rPr>
              <a:t>We can clearly understand the saleprice of each type of  MSZoning from the plot.</a:t>
            </a:r>
          </a:p>
          <a:p>
            <a:pPr marL="775546" indent="-387773" lvl="1">
              <a:lnSpc>
                <a:spcPts val="5029"/>
              </a:lnSpc>
              <a:buFont typeface="Arial"/>
              <a:buChar char="•"/>
            </a:pPr>
            <a:r>
              <a:rPr lang="en-US" sz="3592">
                <a:solidFill>
                  <a:srgbClr val="FFFFFF"/>
                </a:solidFill>
                <a:latin typeface="Roboto"/>
              </a:rPr>
              <a:t>We can see the highest sale price, lowest saleprice of each type easily.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996" r="1485" b="3386"/>
          <a:stretch>
            <a:fillRect/>
          </a:stretch>
        </p:blipFill>
        <p:spPr>
          <a:xfrm flipH="false" flipV="false" rot="0">
            <a:off x="8779173" y="2052472"/>
            <a:ext cx="9304236" cy="8234528"/>
          </a:xfrm>
          <a:prstGeom prst="rect">
            <a:avLst/>
          </a:prstGeom>
        </p:spPr>
      </p:pic>
      <p:sp>
        <p:nvSpPr>
          <p:cNvPr name="TextBox 3" id="3"/>
          <p:cNvSpPr txBox="true"/>
          <p:nvPr/>
        </p:nvSpPr>
        <p:spPr>
          <a:xfrm rot="0">
            <a:off x="392206" y="2739555"/>
            <a:ext cx="7697446" cy="5999381"/>
          </a:xfrm>
          <a:prstGeom prst="rect">
            <a:avLst/>
          </a:prstGeom>
        </p:spPr>
        <p:txBody>
          <a:bodyPr anchor="t" rtlCol="false" tIns="0" lIns="0" bIns="0" rIns="0">
            <a:spAutoFit/>
          </a:bodyPr>
          <a:lstStyle/>
          <a:p>
            <a:pPr marL="1047958" indent="-523979" lvl="1">
              <a:lnSpc>
                <a:spcPts val="6795"/>
              </a:lnSpc>
              <a:buFont typeface="Arial"/>
              <a:buChar char="•"/>
            </a:pPr>
            <a:r>
              <a:rPr lang="en-US" sz="4853">
                <a:solidFill>
                  <a:srgbClr val="FFFFFF"/>
                </a:solidFill>
                <a:latin typeface="Roboto"/>
              </a:rPr>
              <a:t>In the correlation matrix, we can see the relation of each column with all the other columns.</a:t>
            </a:r>
          </a:p>
          <a:p>
            <a:pPr algn="l" marL="1047958" indent="-523979" lvl="1">
              <a:lnSpc>
                <a:spcPts val="6795"/>
              </a:lnSpc>
              <a:buFont typeface="Arial"/>
              <a:buChar char="•"/>
            </a:pPr>
            <a:r>
              <a:rPr lang="en-US" sz="4853">
                <a:solidFill>
                  <a:srgbClr val="FFFFFF"/>
                </a:solidFill>
                <a:latin typeface="Roboto"/>
              </a:rPr>
              <a:t>We can see the correlation matrix in the plot.</a:t>
            </a:r>
          </a:p>
        </p:txBody>
      </p:sp>
      <p:sp>
        <p:nvSpPr>
          <p:cNvPr name="TextBox 4" id="4"/>
          <p:cNvSpPr txBox="true"/>
          <p:nvPr/>
        </p:nvSpPr>
        <p:spPr>
          <a:xfrm rot="0">
            <a:off x="2681568" y="245745"/>
            <a:ext cx="11152346" cy="1489710"/>
          </a:xfrm>
          <a:prstGeom prst="rect">
            <a:avLst/>
          </a:prstGeom>
        </p:spPr>
        <p:txBody>
          <a:bodyPr anchor="t" rtlCol="false" tIns="0" lIns="0" bIns="0" rIns="0">
            <a:spAutoFit/>
          </a:bodyPr>
          <a:lstStyle/>
          <a:p>
            <a:pPr marL="0" indent="0" lvl="0">
              <a:lnSpc>
                <a:spcPts val="12089"/>
              </a:lnSpc>
            </a:pPr>
            <a:r>
              <a:rPr lang="en-US" sz="9299">
                <a:solidFill>
                  <a:srgbClr val="5271FF"/>
                </a:solidFill>
                <a:latin typeface="Alegreya"/>
              </a:rPr>
              <a:t>Multivariate Analysis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DAEqU93KIVQ</dc:identifier>
  <dcterms:modified xsi:type="dcterms:W3CDTF">2011-08-01T06:04:30Z</dcterms:modified>
  <cp:revision>1</cp:revision>
  <dc:title>Black Professional Dark Simple Presentation</dc:title>
</cp:coreProperties>
</file>

<file path=docProps/thumbnail.jpeg>
</file>